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364" r:id="rId3"/>
    <p:sldId id="261" r:id="rId4"/>
    <p:sldId id="258" r:id="rId5"/>
    <p:sldId id="354" r:id="rId6"/>
    <p:sldId id="365" r:id="rId7"/>
    <p:sldId id="363" r:id="rId8"/>
    <p:sldId id="343" r:id="rId9"/>
    <p:sldId id="366" r:id="rId10"/>
    <p:sldId id="311" r:id="rId11"/>
    <p:sldId id="355" r:id="rId12"/>
    <p:sldId id="356" r:id="rId13"/>
    <p:sldId id="316" r:id="rId14"/>
    <p:sldId id="367" r:id="rId15"/>
    <p:sldId id="368" r:id="rId16"/>
    <p:sldId id="369" r:id="rId17"/>
    <p:sldId id="370" r:id="rId18"/>
    <p:sldId id="357" r:id="rId19"/>
    <p:sldId id="320" r:id="rId20"/>
    <p:sldId id="371" r:id="rId21"/>
    <p:sldId id="322" r:id="rId22"/>
    <p:sldId id="359" r:id="rId23"/>
    <p:sldId id="372" r:id="rId24"/>
    <p:sldId id="373" r:id="rId25"/>
    <p:sldId id="374" r:id="rId26"/>
    <p:sldId id="339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200"/>
    <a:srgbClr val="E65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09"/>
    <p:restoredTop sz="93056"/>
  </p:normalViewPr>
  <p:slideViewPr>
    <p:cSldViewPr snapToGrid="0" snapToObjects="1">
      <p:cViewPr varScale="1">
        <p:scale>
          <a:sx n="49" d="100"/>
          <a:sy n="49" d="100"/>
        </p:scale>
        <p:origin x="24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hape 2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ción del hecho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del hecho</a:t>
            </a:r>
          </a:p>
        </p:txBody>
      </p:sp>
      <p:sp>
        <p:nvSpPr>
          <p:cNvPr id="10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ción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Atribución</a:t>
            </a:r>
          </a:p>
        </p:txBody>
      </p:sp>
      <p:sp>
        <p:nvSpPr>
          <p:cNvPr id="11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n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n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n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o del título"/>
          <p:cNvSpPr txBox="1">
            <a:spLocks noGrp="1"/>
          </p:cNvSpPr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1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45" name="Nivel de texto 1…"/>
          <p:cNvSpPr txBox="1">
            <a:spLocks noGrp="1"/>
          </p:cNvSpPr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73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1" indent="-617361" defTabSz="821531">
              <a:lnSpc>
                <a:spcPct val="100000"/>
              </a:lnSpc>
              <a:spcBef>
                <a:spcPts val="5900"/>
              </a:spcBef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r>
              <a:t>Título de diapositiva</a:t>
            </a:r>
          </a:p>
        </p:txBody>
      </p:sp>
      <p:sp>
        <p:nvSpPr>
          <p:cNvPr id="4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>
              <a:spcBef>
                <a:spcPts val="4500"/>
              </a:spcBef>
              <a:buSzPct val="123000"/>
              <a:buChar char="•"/>
            </a:lvl1pPr>
          </a:lstStyle>
          <a:p>
            <a:r>
              <a:t>Texto en viñeta de diapositiva</a:t>
            </a:r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967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de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de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7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de diapositiva</a:t>
            </a:r>
          </a:p>
        </p:txBody>
      </p:sp>
      <p:sp>
        <p:nvSpPr>
          <p:cNvPr id="80" name="Subtítulo de diapositiv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diapositiva</a:t>
            </a:r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de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ivel de texto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de diapositiva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73" r:id="rId16"/>
    <p:sldLayoutId id="2147483674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image" Target="../media/image22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hyperlink" Target="https://padlet.com/Hospitalidad/ycs2f7vhwvjr1h76" TargetMode="External"/><Relationship Id="rId2" Type="http://schemas.openxmlformats.org/officeDocument/2006/relationships/image" Target="../media/image21.jpe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8.jpeg"/><Relationship Id="rId24" Type="http://schemas.openxmlformats.org/officeDocument/2006/relationships/image" Target="../media/image41.png"/><Relationship Id="rId32" Type="http://schemas.openxmlformats.org/officeDocument/2006/relationships/image" Target="../media/image1.png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jpe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1.jpe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jpeg"/><Relationship Id="rId8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redjesuitaconmigranteslac.org/coonspiramo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59.jpg"/><Relationship Id="rId18" Type="http://schemas.openxmlformats.org/officeDocument/2006/relationships/image" Target="../media/image64.jpeg"/><Relationship Id="rId3" Type="http://schemas.openxmlformats.org/officeDocument/2006/relationships/image" Target="../media/image51.jpeg"/><Relationship Id="rId21" Type="http://schemas.openxmlformats.org/officeDocument/2006/relationships/image" Target="../media/image3.png"/><Relationship Id="rId7" Type="http://schemas.openxmlformats.org/officeDocument/2006/relationships/image" Target="../media/image55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image" Target="../media/image50.jpg"/><Relationship Id="rId16" Type="http://schemas.openxmlformats.org/officeDocument/2006/relationships/image" Target="../media/image62.jpg"/><Relationship Id="rId20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21.jpeg"/><Relationship Id="rId5" Type="http://schemas.openxmlformats.org/officeDocument/2006/relationships/image" Target="../media/image53.jpeg"/><Relationship Id="rId15" Type="http://schemas.openxmlformats.org/officeDocument/2006/relationships/image" Target="../media/image61.jpg"/><Relationship Id="rId10" Type="http://schemas.openxmlformats.org/officeDocument/2006/relationships/image" Target="../media/image57.jpeg"/><Relationship Id="rId19" Type="http://schemas.openxmlformats.org/officeDocument/2006/relationships/image" Target="../media/image47.jpeg"/><Relationship Id="rId4" Type="http://schemas.openxmlformats.org/officeDocument/2006/relationships/image" Target="../media/image52.jpeg"/><Relationship Id="rId9" Type="http://schemas.openxmlformats.org/officeDocument/2006/relationships/image" Target="../media/image48.jpeg"/><Relationship Id="rId14" Type="http://schemas.openxmlformats.org/officeDocument/2006/relationships/image" Target="../media/image60.jpg"/><Relationship Id="rId2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hyperlink" Target="https://www.youtube.com/watch?v=bMXc789dOI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youtube.com/watch?v=6zRjdHN_WQI&amp;t=11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youtube.com/watch?v=a5EAdnI32w4" TargetMode="Externa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youtube.com/watch?v=1kM3v9mBkME&amp;t=5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4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g"/><Relationship Id="rId17" Type="http://schemas.openxmlformats.org/officeDocument/2006/relationships/image" Target="../media/image3.png"/><Relationship Id="rId2" Type="http://schemas.openxmlformats.org/officeDocument/2006/relationships/image" Target="../media/image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21134"/>
            <a:ext cx="24384000" cy="547373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333486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arcador de contenido 3" descr="Marcador de contenido 3">
            <a:extLst>
              <a:ext uri="{FF2B5EF4-FFF2-40B4-BE49-F238E27FC236}">
                <a16:creationId xmlns:a16="http://schemas.microsoft.com/office/drawing/2014/main" id="{1A7C2296-384F-1941-B3C2-C9811A359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t="5133" b="5132"/>
          <a:stretch>
            <a:fillRect/>
          </a:stretch>
        </p:blipFill>
        <p:spPr>
          <a:xfrm>
            <a:off x="12241747" y="-40954"/>
            <a:ext cx="12153382" cy="137569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1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59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0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Encuentro">
            <a:extLst>
              <a:ext uri="{FF2B5EF4-FFF2-40B4-BE49-F238E27FC236}">
                <a16:creationId xmlns:a16="http://schemas.microsoft.com/office/drawing/2014/main" id="{1C333964-A266-8E4D-808E-CB0980BB47F7}"/>
              </a:ext>
            </a:extLst>
          </p:cNvPr>
          <p:cNvSpPr txBox="1">
            <a:spLocks/>
          </p:cNvSpPr>
          <p:nvPr/>
        </p:nvSpPr>
        <p:spPr>
          <a:xfrm>
            <a:off x="475488" y="754753"/>
            <a:ext cx="11411713" cy="1219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92500"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CO" sz="6000" dirty="0"/>
              <a:t>#COONSPIRAMOS </a:t>
            </a:r>
            <a:r>
              <a:rPr lang="es-CO" sz="6000" b="0" dirty="0"/>
              <a:t>es una apuesta por </a:t>
            </a:r>
            <a:r>
              <a:rPr lang="es-CO" sz="6000" b="0" u="sng" dirty="0"/>
              <a:t>dar pasos ciertos </a:t>
            </a:r>
            <a:r>
              <a:rPr lang="es-CO" sz="6000" b="0" dirty="0"/>
              <a:t>hacia comunidades de </a:t>
            </a:r>
            <a:r>
              <a:rPr lang="es-CO" sz="6000" b="0" u="sng" dirty="0"/>
              <a:t>prácticas, saberes y aprendizajes</a:t>
            </a:r>
            <a:r>
              <a:rPr lang="es-CO" sz="6000" b="0" dirty="0"/>
              <a:t> en la misión compartida de </a:t>
            </a:r>
            <a:r>
              <a:rPr lang="es-CO" sz="6000" b="0" u="sng" dirty="0"/>
              <a:t>caminar con </a:t>
            </a:r>
            <a:r>
              <a:rPr lang="es-CO" sz="6000" b="0" dirty="0"/>
              <a:t>las personas migrantes, desplazadas, refugiadas y las comunidades de acogida. </a:t>
            </a:r>
          </a:p>
          <a:p>
            <a:pPr algn="ctr">
              <a:lnSpc>
                <a:spcPct val="120000"/>
              </a:lnSpc>
            </a:pPr>
            <a:endParaRPr lang="es-CO" sz="6000" b="0" dirty="0"/>
          </a:p>
          <a:p>
            <a:pPr algn="ctr">
              <a:lnSpc>
                <a:spcPct val="120000"/>
              </a:lnSpc>
            </a:pPr>
            <a:r>
              <a:rPr lang="es-CO" sz="6000" b="0" dirty="0"/>
              <a:t>La hipótesis que tenemos es que </a:t>
            </a:r>
            <a:r>
              <a:rPr lang="es-CO" sz="6000" dirty="0"/>
              <a:t>entre más colaboración tenemos como Red, será más pertinente nuestro acompañamiento.</a:t>
            </a:r>
          </a:p>
          <a:p>
            <a:pPr algn="ctr" defTabSz="1828800">
              <a:lnSpc>
                <a:spcPct val="120000"/>
              </a:lnSpc>
              <a:defRPr b="1">
                <a:latin typeface="Arial"/>
                <a:ea typeface="Arial"/>
                <a:cs typeface="Arial"/>
                <a:sym typeface="Arial"/>
              </a:defRPr>
            </a:pPr>
            <a:endParaRPr lang="es-CO" sz="4400" b="0" dirty="0"/>
          </a:p>
        </p:txBody>
      </p:sp>
    </p:spTree>
    <p:extLst>
      <p:ext uri="{BB962C8B-B14F-4D97-AF65-F5344CB8AC3E}">
        <p14:creationId xmlns:p14="http://schemas.microsoft.com/office/powerpoint/2010/main" val="186885194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n 56">
            <a:extLst>
              <a:ext uri="{FF2B5EF4-FFF2-40B4-BE49-F238E27FC236}">
                <a16:creationId xmlns:a16="http://schemas.microsoft.com/office/drawing/2014/main" id="{162AD54D-33E8-3142-B257-A41663BB0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76173" y="10692528"/>
            <a:ext cx="2069198" cy="3678574"/>
          </a:xfrm>
          <a:prstGeom prst="rect">
            <a:avLst/>
          </a:prstGeom>
        </p:spPr>
      </p:pic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501693" y="12061539"/>
            <a:ext cx="11832914" cy="144843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sz="8000" dirty="0">
                <a:solidFill>
                  <a:schemeClr val="tx1"/>
                </a:solidFill>
              </a:rPr>
              <a:t>Línea del tiempo (</a:t>
            </a:r>
            <a:r>
              <a:rPr lang="es-ES" sz="8000" dirty="0" err="1">
                <a:solidFill>
                  <a:schemeClr val="tx1"/>
                </a:solidFill>
              </a:rPr>
              <a:t>Padlet</a:t>
            </a:r>
            <a:r>
              <a:rPr lang="es-ES" sz="8000" dirty="0">
                <a:solidFill>
                  <a:schemeClr val="tx1"/>
                </a:solidFill>
              </a:rPr>
              <a:t>)</a:t>
            </a:r>
            <a:endParaRPr sz="72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87A40E7-E49A-6644-BB4B-DE2D1546E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83670" cy="250466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28A91E2-0081-CE44-9EB9-A975FA28D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71" y="0"/>
            <a:ext cx="9291181" cy="2986451"/>
          </a:xfrm>
          <a:prstGeom prst="rect">
            <a:avLst/>
          </a:prstGeom>
        </p:spPr>
      </p:pic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15ABE44F-C6D4-EC45-9D73-B6007CF62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6451"/>
            <a:ext cx="10389705" cy="16884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802EA78-2791-C446-9FF5-9B0BA9388F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876" y="1498474"/>
            <a:ext cx="5103268" cy="381208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F64254F-D31D-8D40-8DF8-26360F5010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851" y="0"/>
            <a:ext cx="4823885" cy="358677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3AE4E5A-2488-6946-B82B-94A8385A1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6319" y="0"/>
            <a:ext cx="5375124" cy="162503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BEB2A92-BC6B-174A-A6F2-BBAF28260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002" y="3022623"/>
            <a:ext cx="2750173" cy="206263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22AD6B8-6AF5-1941-B5FB-13657447C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266" y="3080288"/>
            <a:ext cx="1454771" cy="193969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A8F08CE-BC90-5E4A-92E0-EE9A3619C4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827" y="3022623"/>
            <a:ext cx="2750174" cy="206263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AD41394-607E-E040-A739-EE8A8443D5B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7"/>
          <a:stretch/>
        </p:blipFill>
        <p:spPr>
          <a:xfrm>
            <a:off x="11913533" y="3080288"/>
            <a:ext cx="1910293" cy="194603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FCFBB43-02AF-B945-BF8F-DB505A4B51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317" y="5265798"/>
            <a:ext cx="4664416" cy="2381830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7BD2075B-6A7B-3449-8F9C-5D59258439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259" y="5310554"/>
            <a:ext cx="4972119" cy="305725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2656EE1D-1134-5845-9105-C9971D361E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5762" y="5221165"/>
            <a:ext cx="3198896" cy="305872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92026D97-552B-B94D-895B-5C56E874E3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4730" y="8431029"/>
            <a:ext cx="4039270" cy="291504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E9740B5-8BDF-0740-B93A-F180165906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033" y="8447006"/>
            <a:ext cx="3997990" cy="286587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06CB2A2F-AE63-2547-9236-A7BE5E037D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140" y="8491803"/>
            <a:ext cx="3988180" cy="2821082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ACE0628-8536-D644-93CE-E9D16D7236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29" y="7313712"/>
            <a:ext cx="3204144" cy="180010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B868D343-D838-084D-A063-7F66465F0A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7511"/>
            <a:ext cx="5478188" cy="3073872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D22A3713-29B3-954D-8341-1A436384CD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" y="7942267"/>
            <a:ext cx="4275620" cy="3459170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DE1CA37A-9196-DD4E-A119-CA25EDD5889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1942"/>
            <a:ext cx="3798277" cy="2128937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86EC9036-648A-4A47-BAA1-FDA00872B0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721" y="11522615"/>
            <a:ext cx="6618545" cy="3309273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8A23BB2B-6F5E-2544-B70D-772DAAF91C2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508" y="4622044"/>
            <a:ext cx="4563931" cy="257049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14EACD12-54EF-5846-8A77-A28A724B9B5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64" y="9118260"/>
            <a:ext cx="4556778" cy="2569247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65BA4D0C-57E9-0447-9B01-3CA33C6792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710" y="11548094"/>
            <a:ext cx="3932238" cy="246974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BCE32608-F084-0643-BBF2-93E6D24F0FE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98" y="6913478"/>
            <a:ext cx="4324417" cy="2253426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9D9A0CDE-C966-DE43-955C-0CAE5AE52D2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848" y="9367806"/>
            <a:ext cx="3581012" cy="190800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3CD6E2F9-F5DD-7145-8E8F-DFE7A3DE604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9994" y="11548094"/>
            <a:ext cx="3561491" cy="1999914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80C37FDB-9F48-5A4D-A176-426C31DEDC9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0526" y="7513806"/>
            <a:ext cx="4758880" cy="1068275"/>
          </a:xfrm>
          <a:prstGeom prst="rect">
            <a:avLst/>
          </a:prstGeom>
        </p:spPr>
      </p:pic>
      <p:sp>
        <p:nvSpPr>
          <p:cNvPr id="2" name="CuadroTexto 1">
            <a:hlinkClick r:id="rId33"/>
            <a:extLst>
              <a:ext uri="{FF2B5EF4-FFF2-40B4-BE49-F238E27FC236}">
                <a16:creationId xmlns:a16="http://schemas.microsoft.com/office/drawing/2014/main" id="{15F6CBD0-BC0A-014F-95F5-8A65B2FE886D}"/>
              </a:ext>
            </a:extLst>
          </p:cNvPr>
          <p:cNvSpPr txBox="1"/>
          <p:nvPr/>
        </p:nvSpPr>
        <p:spPr>
          <a:xfrm>
            <a:off x="0" y="-491030"/>
            <a:ext cx="24395129" cy="14660424"/>
          </a:xfrm>
          <a:prstGeom prst="rect">
            <a:avLst/>
          </a:prstGeom>
          <a:solidFill>
            <a:schemeClr val="accent2">
              <a:lumMod val="75000"/>
              <a:alpha val="57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99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99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LÍNEA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199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DEL TIEMPO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O" sz="199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411923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987040" y="5410759"/>
            <a:ext cx="21982688" cy="169916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 QUE LOGRAMOS</a:t>
            </a:r>
            <a:endParaRPr lang="es-CO" dirty="0"/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10642041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75B7D9C3-78FF-9941-866F-720F9635C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" y="1524000"/>
            <a:ext cx="24384000" cy="12192000"/>
          </a:xfrm>
          <a:prstGeom prst="rect">
            <a:avLst/>
          </a:prstGeom>
        </p:spPr>
      </p:pic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8237460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0B0C862B-A5E9-144E-B88A-7D899B6CB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4729" y="5407053"/>
            <a:ext cx="3722738" cy="496365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E14F9B24-4DE5-FB49-82CD-218E91157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411" y="6257445"/>
            <a:ext cx="5496986" cy="37362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4978EB8-C157-A346-8BB5-5468F4050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87260" y="592920"/>
            <a:ext cx="3061208" cy="40816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8D2602F-3AAC-5047-BBFF-7A24C3494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139" y="4104961"/>
            <a:ext cx="5193936" cy="29215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2B72FC-1F3A-B249-9885-E358EEE2A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00078" y="598712"/>
            <a:ext cx="3026461" cy="40352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4DE7540-948A-3140-A687-300D81D25D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7466" y="5611101"/>
            <a:ext cx="2500840" cy="54184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CE023EB-D6FD-A747-87C6-D987B09338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380" y="1"/>
            <a:ext cx="3107415" cy="414322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E4002FD-8198-0D4B-B66A-DD8690E3E8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86" y="4156013"/>
            <a:ext cx="4996496" cy="280572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A49E72B-0291-C64B-B5FD-6E87E64F8D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" y="30161"/>
            <a:ext cx="3084794" cy="411305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0C4EE4C-4305-F047-9403-54B6F08AEA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58455" y="-171384"/>
            <a:ext cx="3167477" cy="563107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CB69EFBE-1A8C-AB4B-A1BC-383634D3AA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729" y="-761459"/>
            <a:ext cx="4381034" cy="584137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6810E413-7D3A-0040-9004-498BF86417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7823" y="4191012"/>
            <a:ext cx="3233022" cy="574759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D6EF5DD-A8EB-7E4F-A2B0-29B3AE302D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515" y="9461532"/>
            <a:ext cx="4856270" cy="2731652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90EF6B14-994A-5646-A236-0FD6C695A1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788" y="9378591"/>
            <a:ext cx="3850215" cy="2887661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25D2FE43-9B47-0C41-9944-F711D8BAADE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03714" y="5101743"/>
            <a:ext cx="7564204" cy="567315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F0652F56-55E7-934E-86BA-234E7AAE59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210" y="9402754"/>
            <a:ext cx="5193936" cy="2921589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71059FBF-00F0-9040-B1D4-50CD2608FD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434" y="3007047"/>
            <a:ext cx="2921588" cy="5193935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EE37E107-0D72-A341-86D2-F1BE5DC3CCD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917" y="10197064"/>
            <a:ext cx="6591846" cy="3512218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E93EBC4E-E3A2-2E4F-BDCE-68C66A6461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9184"/>
            <a:ext cx="4096175" cy="2628731"/>
          </a:xfrm>
          <a:prstGeom prst="rect">
            <a:avLst/>
          </a:prstGeom>
        </p:spPr>
      </p:pic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1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22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43070807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Imagen 2">
            <a:hlinkClick r:id="rId4"/>
            <a:extLst>
              <a:ext uri="{FF2B5EF4-FFF2-40B4-BE49-F238E27FC236}">
                <a16:creationId xmlns:a16="http://schemas.microsoft.com/office/drawing/2014/main" id="{66E786E2-C418-7940-A5E3-8A1945C08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716670" cy="137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2510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B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D1CC713-A0C9-9D47-9DFB-FCD3805D7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951" y="12610"/>
            <a:ext cx="20533178" cy="1371600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742957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2"/>
            <a:extLst>
              <a:ext uri="{FF2B5EF4-FFF2-40B4-BE49-F238E27FC236}">
                <a16:creationId xmlns:a16="http://schemas.microsoft.com/office/drawing/2014/main" id="{44916561-47F2-8B49-8EC4-5E1829831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282484" cy="13716000"/>
          </a:xfrm>
          <a:prstGeom prst="rect">
            <a:avLst/>
          </a:prstGeom>
        </p:spPr>
      </p:pic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4610274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096768" y="4069639"/>
            <a:ext cx="20812256" cy="169916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s-ES" dirty="0"/>
              <a:t>LO QUE APRENDIMOS Y PODEMOS SEGUIR APRENDIENDO</a:t>
            </a:r>
            <a:endParaRPr sz="11300" dirty="0"/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5325702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Encuentro">
            <a:extLst>
              <a:ext uri="{FF2B5EF4-FFF2-40B4-BE49-F238E27FC236}">
                <a16:creationId xmlns:a16="http://schemas.microsoft.com/office/drawing/2014/main" id="{5176EFF1-01DD-A94F-A18D-3EF2F1848D45}"/>
              </a:ext>
            </a:extLst>
          </p:cNvPr>
          <p:cNvSpPr txBox="1">
            <a:spLocks/>
          </p:cNvSpPr>
          <p:nvPr/>
        </p:nvSpPr>
        <p:spPr>
          <a:xfrm>
            <a:off x="475488" y="754753"/>
            <a:ext cx="23260812" cy="1219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fontScale="85000" lnSpcReduction="2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7200" b="0" dirty="0"/>
              <a:t>-Perspectiva de la Interculturalidad (Trinidad) </a:t>
            </a:r>
          </a:p>
          <a:p>
            <a:pPr>
              <a:lnSpc>
                <a:spcPct val="120000"/>
              </a:lnSpc>
            </a:pPr>
            <a:endParaRPr lang="es-CO" sz="7200" b="0" dirty="0"/>
          </a:p>
          <a:p>
            <a:pPr>
              <a:lnSpc>
                <a:spcPct val="120000"/>
              </a:lnSpc>
            </a:pPr>
            <a:r>
              <a:rPr lang="es-ES" sz="7200" b="0" dirty="0"/>
              <a:t>-</a:t>
            </a:r>
            <a:r>
              <a:rPr lang="es-ES" sz="7200" b="0" dirty="0" err="1"/>
              <a:t>Metodologís</a:t>
            </a:r>
            <a:r>
              <a:rPr lang="es-ES" sz="7200" b="0" dirty="0"/>
              <a:t> a para encuentros de mujeres y jóvenes (Marilú y Camila)</a:t>
            </a:r>
          </a:p>
          <a:p>
            <a:pPr>
              <a:lnSpc>
                <a:spcPct val="120000"/>
              </a:lnSpc>
            </a:pPr>
            <a:endParaRPr lang="es-CO" sz="7200" b="0" dirty="0"/>
          </a:p>
          <a:p>
            <a:pPr>
              <a:lnSpc>
                <a:spcPct val="120000"/>
              </a:lnSpc>
            </a:pPr>
            <a:r>
              <a:rPr lang="es-ES" sz="7200" b="0" dirty="0"/>
              <a:t>-Criterios de la Reconciliación (Omar y Daniel)</a:t>
            </a:r>
          </a:p>
          <a:p>
            <a:pPr>
              <a:lnSpc>
                <a:spcPct val="120000"/>
              </a:lnSpc>
            </a:pPr>
            <a:endParaRPr lang="es-CO" sz="7200" b="0" dirty="0"/>
          </a:p>
          <a:p>
            <a:pPr>
              <a:lnSpc>
                <a:spcPct val="120000"/>
              </a:lnSpc>
            </a:pPr>
            <a:r>
              <a:rPr lang="es-ES" sz="7200" b="0" dirty="0"/>
              <a:t>-Frontera Solidaria (Alejandra)</a:t>
            </a:r>
          </a:p>
          <a:p>
            <a:pPr>
              <a:lnSpc>
                <a:spcPct val="120000"/>
              </a:lnSpc>
            </a:pPr>
            <a:endParaRPr lang="es-CO" sz="7200" b="0" dirty="0"/>
          </a:p>
          <a:p>
            <a:pPr>
              <a:lnSpc>
                <a:spcPct val="120000"/>
              </a:lnSpc>
            </a:pPr>
            <a:r>
              <a:rPr lang="es-ES" sz="7200" b="0" dirty="0"/>
              <a:t>-Coexistencia Pacífica (Verónica)</a:t>
            </a:r>
          </a:p>
          <a:p>
            <a:pPr>
              <a:lnSpc>
                <a:spcPct val="120000"/>
              </a:lnSpc>
            </a:pPr>
            <a:endParaRPr lang="es-CO" sz="7200" b="0" dirty="0"/>
          </a:p>
          <a:p>
            <a:pPr>
              <a:lnSpc>
                <a:spcPct val="120000"/>
              </a:lnSpc>
            </a:pPr>
            <a:r>
              <a:rPr lang="es-ES" sz="7200" b="0" dirty="0"/>
              <a:t>-Integración Local (Camila)</a:t>
            </a:r>
          </a:p>
          <a:p>
            <a:pPr>
              <a:lnSpc>
                <a:spcPct val="120000"/>
              </a:lnSpc>
            </a:pPr>
            <a:endParaRPr lang="es-ES" sz="7200" b="0" dirty="0"/>
          </a:p>
          <a:p>
            <a:pPr>
              <a:lnSpc>
                <a:spcPct val="120000"/>
              </a:lnSpc>
            </a:pPr>
            <a:r>
              <a:rPr lang="es-ES" sz="7200" b="0" dirty="0"/>
              <a:t>-Incidencia Social (Karla)</a:t>
            </a:r>
            <a:endParaRPr lang="es-CO" sz="7200" b="0" dirty="0"/>
          </a:p>
          <a:p>
            <a:pPr defTabSz="1828800">
              <a:lnSpc>
                <a:spcPct val="120000"/>
              </a:lnSpc>
              <a:defRPr b="1">
                <a:latin typeface="Arial"/>
                <a:ea typeface="Arial"/>
                <a:cs typeface="Arial"/>
                <a:sym typeface="Arial"/>
              </a:defRPr>
            </a:pPr>
            <a:endParaRPr lang="es-CO" sz="5400" b="0" dirty="0"/>
          </a:p>
        </p:txBody>
      </p:sp>
    </p:spTree>
    <p:extLst>
      <p:ext uri="{BB962C8B-B14F-4D97-AF65-F5344CB8AC3E}">
        <p14:creationId xmlns:p14="http://schemas.microsoft.com/office/powerpoint/2010/main" val="291041126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661C9703-31FA-754D-8A5D-887522413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2" y="0"/>
            <a:ext cx="22653518" cy="1376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1802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987040" y="5410759"/>
            <a:ext cx="21982688" cy="169916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 QUE SIGUE</a:t>
            </a:r>
            <a:endParaRPr lang="es-CO" dirty="0"/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93673672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312CAD33-A435-E445-89A3-C27377C39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3710775"/>
          </a:xfrm>
          <a:prstGeom prst="rect">
            <a:avLst/>
          </a:prstGeom>
        </p:spPr>
      </p:pic>
      <p:sp>
        <p:nvSpPr>
          <p:cNvPr id="14" name="Encuentro">
            <a:extLst>
              <a:ext uri="{FF2B5EF4-FFF2-40B4-BE49-F238E27FC236}">
                <a16:creationId xmlns:a16="http://schemas.microsoft.com/office/drawing/2014/main" id="{8D32FE8E-3859-FD44-8DB1-86A15FE515B2}"/>
              </a:ext>
            </a:extLst>
          </p:cNvPr>
          <p:cNvSpPr txBox="1">
            <a:spLocks/>
          </p:cNvSpPr>
          <p:nvPr/>
        </p:nvSpPr>
        <p:spPr>
          <a:xfrm>
            <a:off x="9906000" y="9356434"/>
            <a:ext cx="15805562" cy="4168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r>
              <a:rPr lang="es-ES" dirty="0">
                <a:solidFill>
                  <a:schemeClr val="bg1"/>
                </a:solidFill>
              </a:rPr>
              <a:t>¿Qué quiero Yo para esta comunidad?</a:t>
            </a:r>
            <a:endParaRPr lang="es-CO" sz="1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1452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172968" y="1555039"/>
            <a:ext cx="22296632" cy="758896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7200" b="0" dirty="0"/>
              <a:t>Compartir espacios de encuentro periódico (Acompañarnos)</a:t>
            </a:r>
            <a:br>
              <a:rPr lang="es-ES" sz="7200" b="0" dirty="0"/>
            </a:br>
            <a:br>
              <a:rPr lang="es-ES" sz="7200" b="0" dirty="0"/>
            </a:br>
            <a:r>
              <a:rPr lang="es-ES" sz="7200" b="0" dirty="0"/>
              <a:t>Consolidar el sistema para compartir secuencias de aprendizaje (Legarnos)</a:t>
            </a:r>
            <a:br>
              <a:rPr lang="es-ES" sz="7200" b="0" dirty="0"/>
            </a:br>
            <a:br>
              <a:rPr lang="es-CO" sz="7200" b="0" dirty="0"/>
            </a:br>
            <a:r>
              <a:rPr lang="es-ES" sz="7200" b="0" dirty="0"/>
              <a:t>Implementar y retroalimentar secuencias de aprendizaje (Fortalecernos)</a:t>
            </a:r>
            <a:endParaRPr lang="es-CO" b="0" dirty="0"/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Encuentro">
            <a:extLst>
              <a:ext uri="{FF2B5EF4-FFF2-40B4-BE49-F238E27FC236}">
                <a16:creationId xmlns:a16="http://schemas.microsoft.com/office/drawing/2014/main" id="{9DE1D999-EE85-DA46-8631-5FDDB5C2C74F}"/>
              </a:ext>
            </a:extLst>
          </p:cNvPr>
          <p:cNvSpPr txBox="1">
            <a:spLocks/>
          </p:cNvSpPr>
          <p:nvPr/>
        </p:nvSpPr>
        <p:spPr>
          <a:xfrm>
            <a:off x="394936" y="11793472"/>
            <a:ext cx="21276130" cy="173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00000"/>
              </a:lnSpc>
            </a:pPr>
            <a:r>
              <a:rPr lang="es-ES_tradnl" dirty="0"/>
              <a:t>¿Qué?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9533997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172968" y="1555039"/>
            <a:ext cx="22296632" cy="758896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s-ES" sz="8800" b="0" dirty="0"/>
              <a:t>¿Quieren invitar a alguien?</a:t>
            </a:r>
            <a:br>
              <a:rPr lang="es-ES" sz="8800" b="0" dirty="0"/>
            </a:br>
            <a:br>
              <a:rPr lang="es-CO" sz="8800" b="0" dirty="0"/>
            </a:br>
            <a:r>
              <a:rPr lang="es-ES" sz="8800" b="0" dirty="0"/>
              <a:t>Proponemos  integrar personas de Fe y Alegría, de </a:t>
            </a:r>
            <a:r>
              <a:rPr lang="es-ES" sz="8800" b="0" dirty="0" err="1"/>
              <a:t>Flacsi</a:t>
            </a:r>
            <a:r>
              <a:rPr lang="es-ES" sz="8800" b="0" dirty="0"/>
              <a:t>, de Universidades, de Comparte, de Juventudes y Vocaciones, Radios…</a:t>
            </a:r>
            <a:endParaRPr lang="es-CO" sz="8800" b="0" dirty="0"/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Encuentro">
            <a:extLst>
              <a:ext uri="{FF2B5EF4-FFF2-40B4-BE49-F238E27FC236}">
                <a16:creationId xmlns:a16="http://schemas.microsoft.com/office/drawing/2014/main" id="{9DE1D999-EE85-DA46-8631-5FDDB5C2C74F}"/>
              </a:ext>
            </a:extLst>
          </p:cNvPr>
          <p:cNvSpPr txBox="1">
            <a:spLocks/>
          </p:cNvSpPr>
          <p:nvPr/>
        </p:nvSpPr>
        <p:spPr>
          <a:xfrm>
            <a:off x="394936" y="11793472"/>
            <a:ext cx="21276130" cy="173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00000"/>
              </a:lnSpc>
            </a:pPr>
            <a:r>
              <a:rPr lang="es-ES_tradnl" dirty="0"/>
              <a:t>¿Quiénes?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14650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172968" y="3657600"/>
            <a:ext cx="22296632" cy="54864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O" sz="8800" b="0" dirty="0"/>
              <a:t>¿Cada cuánto nos podemos encontrar?</a:t>
            </a:r>
            <a:br>
              <a:rPr lang="es-CO" sz="8800" b="0" dirty="0"/>
            </a:br>
            <a:r>
              <a:rPr lang="es-CO" sz="8800" b="0" dirty="0"/>
              <a:t> </a:t>
            </a:r>
            <a:br>
              <a:rPr lang="es-CO" sz="8800" b="0" dirty="0"/>
            </a:br>
            <a:r>
              <a:rPr lang="es-CO" sz="8800" b="0" dirty="0"/>
              <a:t>¡Tenemos pendiente un encuentro presencial!</a:t>
            </a:r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Encuentro">
            <a:extLst>
              <a:ext uri="{FF2B5EF4-FFF2-40B4-BE49-F238E27FC236}">
                <a16:creationId xmlns:a16="http://schemas.microsoft.com/office/drawing/2014/main" id="{9DE1D999-EE85-DA46-8631-5FDDB5C2C74F}"/>
              </a:ext>
            </a:extLst>
          </p:cNvPr>
          <p:cNvSpPr txBox="1">
            <a:spLocks/>
          </p:cNvSpPr>
          <p:nvPr/>
        </p:nvSpPr>
        <p:spPr>
          <a:xfrm>
            <a:off x="394936" y="11793472"/>
            <a:ext cx="21276130" cy="1731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 lnSpcReduction="10000"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>
              <a:lnSpc>
                <a:spcPct val="100000"/>
              </a:lnSpc>
            </a:pPr>
            <a:r>
              <a:rPr lang="es-ES_tradnl" dirty="0"/>
              <a:t>¿Cómo y cuándo?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9437512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220C75D4-C0A8-A141-95B5-8F0BE82294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2491553" cy="13728610"/>
          </a:xfrm>
          <a:prstGeom prst="rect">
            <a:avLst/>
          </a:prstGeom>
        </p:spPr>
      </p:pic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3042675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6C7B1D0-386B-104E-AE32-10E84CDF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422100" cy="1371600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Encuentro">
            <a:extLst>
              <a:ext uri="{FF2B5EF4-FFF2-40B4-BE49-F238E27FC236}">
                <a16:creationId xmlns:a16="http://schemas.microsoft.com/office/drawing/2014/main" id="{33658130-24C1-904E-B95A-069DFB8B14A3}"/>
              </a:ext>
            </a:extLst>
          </p:cNvPr>
          <p:cNvSpPr txBox="1">
            <a:spLocks/>
          </p:cNvSpPr>
          <p:nvPr/>
        </p:nvSpPr>
        <p:spPr>
          <a:xfrm>
            <a:off x="573211" y="11428399"/>
            <a:ext cx="21982688" cy="169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t">
            <a:noAutofit/>
          </a:bodyPr>
          <a:lstStyle>
            <a:lvl1pPr marL="0" marR="0" indent="0" algn="ctr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FFFFFF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l"/>
            <a:r>
              <a:rPr lang="es-ES_tradnl" sz="13400" b="1" dirty="0">
                <a:solidFill>
                  <a:schemeClr val="accent1">
                    <a:lumMod val="50000"/>
                  </a:schemeClr>
                </a:solidFill>
              </a:rPr>
              <a:t>Gracias</a:t>
            </a:r>
            <a:endParaRPr lang="es-CO" sz="13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7004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Autor y fecha"/>
          <p:cNvSpPr txBox="1">
            <a:spLocks noGrp="1"/>
          </p:cNvSpPr>
          <p:nvPr>
            <p:ph type="body" sz="quarter" idx="1"/>
          </p:nvPr>
        </p:nvSpPr>
        <p:spPr>
          <a:xfrm>
            <a:off x="1206499" y="10865460"/>
            <a:ext cx="21971002" cy="792803"/>
          </a:xfrm>
          <a:prstGeom prst="rect">
            <a:avLst/>
          </a:prstGeom>
        </p:spPr>
        <p:txBody>
          <a:bodyPr/>
          <a:lstStyle>
            <a:lvl1pPr defTabSz="800735">
              <a:lnSpc>
                <a:spcPct val="90000"/>
              </a:lnSpc>
              <a:defRPr sz="4656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Marzo 4</a:t>
            </a:r>
            <a:r>
              <a:rPr dirty="0"/>
              <a:t>- 202</a:t>
            </a:r>
            <a:r>
              <a:rPr lang="es-ES" dirty="0"/>
              <a:t>1</a:t>
            </a:r>
            <a:endParaRPr dirty="0"/>
          </a:p>
        </p:txBody>
      </p:sp>
      <p:sp>
        <p:nvSpPr>
          <p:cNvPr id="253" name="Encuentro"/>
          <p:cNvSpPr txBox="1">
            <a:spLocks noGrp="1"/>
          </p:cNvSpPr>
          <p:nvPr>
            <p:ph type="title"/>
          </p:nvPr>
        </p:nvSpPr>
        <p:spPr>
          <a:xfrm>
            <a:off x="1176149" y="1577145"/>
            <a:ext cx="22834088" cy="4110082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s-ES" dirty="0">
                <a:solidFill>
                  <a:schemeClr val="bg1"/>
                </a:solidFill>
              </a:rPr>
              <a:t>CUARTO ENCUENTRO COONSPIRAMOS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54" name="Subtítulo de presentación"/>
          <p:cNvSpPr txBox="1"/>
          <p:nvPr/>
        </p:nvSpPr>
        <p:spPr>
          <a:xfrm>
            <a:off x="1206499" y="9214239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FFFFFF"/>
                </a:solidFill>
              </a:defRPr>
            </a:lvl1pPr>
          </a:lstStyle>
          <a:p>
            <a:r>
              <a:rPr dirty="0"/>
              <a:t>Red </a:t>
            </a:r>
            <a:r>
              <a:rPr dirty="0" err="1"/>
              <a:t>Jesuita</a:t>
            </a:r>
            <a:r>
              <a:rPr dirty="0"/>
              <a:t> con </a:t>
            </a:r>
            <a:r>
              <a:rPr dirty="0" err="1"/>
              <a:t>Migrantes</a:t>
            </a:r>
            <a:endParaRPr dirty="0"/>
          </a:p>
        </p:txBody>
      </p:sp>
      <p:grpSp>
        <p:nvGrpSpPr>
          <p:cNvPr id="257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55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1970188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176281" y="1099992"/>
            <a:ext cx="20812256" cy="169916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CO" dirty="0"/>
              <a:t>Objetivo de hoy…</a:t>
            </a:r>
            <a:r>
              <a:rPr lang="es-CO" sz="11300" dirty="0"/>
              <a:t> </a:t>
            </a:r>
            <a:endParaRPr sz="11300" dirty="0"/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Encuentro">
            <a:extLst>
              <a:ext uri="{FF2B5EF4-FFF2-40B4-BE49-F238E27FC236}">
                <a16:creationId xmlns:a16="http://schemas.microsoft.com/office/drawing/2014/main" id="{06F8A5D6-3BC9-5F4F-85FA-61ABE7739442}"/>
              </a:ext>
            </a:extLst>
          </p:cNvPr>
          <p:cNvSpPr txBox="1">
            <a:spLocks/>
          </p:cNvSpPr>
          <p:nvPr/>
        </p:nvSpPr>
        <p:spPr>
          <a:xfrm>
            <a:off x="1176281" y="3468525"/>
            <a:ext cx="20812256" cy="3708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1" i="0" u="none" strike="noStrike" cap="none" spc="-232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0" algn="just">
              <a:lnSpc>
                <a:spcPct val="100000"/>
              </a:lnSpc>
            </a:pPr>
            <a:r>
              <a:rPr lang="es-CO" sz="8000" b="0" dirty="0"/>
              <a:t>Retomar el proceso y continuarlo de acuerdo a lo que elijamos colectivamente.</a:t>
            </a:r>
          </a:p>
          <a:p>
            <a:pPr lvl="0" algn="just">
              <a:lnSpc>
                <a:spcPct val="100000"/>
              </a:lnSpc>
            </a:pPr>
            <a:endParaRPr lang="es-CO" sz="8000" b="0" dirty="0"/>
          </a:p>
          <a:p>
            <a:pPr lvl="0" algn="just">
              <a:lnSpc>
                <a:spcPct val="100000"/>
              </a:lnSpc>
            </a:pPr>
            <a:r>
              <a:rPr lang="es-CO" sz="7200" b="0" i="1" dirty="0"/>
              <a:t>"Sin prisa, pero sin pausa" y con el corazón en lo que podemos compartir con generosidad desde nuestras propias posibilidades y necesidades.</a:t>
            </a:r>
            <a:r>
              <a:rPr lang="es-CO" sz="8000" b="0" dirty="0"/>
              <a:t> 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987040" y="5410759"/>
            <a:ext cx="21982688" cy="169916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JAVI</a:t>
            </a:r>
            <a:endParaRPr lang="es-CO" dirty="0"/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7953929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987040" y="5410759"/>
            <a:ext cx="21982688" cy="169916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ENCONTRARNOS</a:t>
            </a:r>
            <a:endParaRPr lang="es-CO" dirty="0"/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9134883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2" descr="Imagen 2">
            <a:extLst>
              <a:ext uri="{FF2B5EF4-FFF2-40B4-BE49-F238E27FC236}">
                <a16:creationId xmlns:a16="http://schemas.microsoft.com/office/drawing/2014/main" id="{DCED21DF-6937-AD46-AD1F-9D94CFE7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5486" y="12188879"/>
            <a:ext cx="7092618" cy="1592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8155CE-43A9-E347-ABBF-24E379C32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b="10251"/>
          <a:stretch/>
        </p:blipFill>
        <p:spPr>
          <a:xfrm rot="16200000">
            <a:off x="-534617" y="4420384"/>
            <a:ext cx="4539782" cy="347054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AFFEF3A-F47F-414A-9E88-EB44AF2F08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2" t="5219" r="13275" b="5712"/>
          <a:stretch/>
        </p:blipFill>
        <p:spPr>
          <a:xfrm>
            <a:off x="3555466" y="8249927"/>
            <a:ext cx="4618005" cy="41207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B31002-527E-914E-A1C4-0BC5F94971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3"/>
          <a:stretch/>
        </p:blipFill>
        <p:spPr>
          <a:xfrm>
            <a:off x="-3857" y="8318940"/>
            <a:ext cx="3559323" cy="40517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C4E4091-8CE7-2B44-934D-71DDE5D133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2" r="5209"/>
          <a:stretch/>
        </p:blipFill>
        <p:spPr>
          <a:xfrm rot="16200000">
            <a:off x="9475168" y="655719"/>
            <a:ext cx="4042732" cy="267725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318C98-2F6C-8542-B105-BC9B686E2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81" y="-86269"/>
            <a:ext cx="3070078" cy="410198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0EC55B7-98E9-7C4D-8BF7-D759DA5B22C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7" r="20406"/>
          <a:stretch/>
        </p:blipFill>
        <p:spPr>
          <a:xfrm>
            <a:off x="6458393" y="22530"/>
            <a:ext cx="3746090" cy="393809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0A97B87-7EA4-984D-92A1-4A72210AA0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9" r="20586"/>
          <a:stretch/>
        </p:blipFill>
        <p:spPr>
          <a:xfrm>
            <a:off x="12564041" y="8329125"/>
            <a:ext cx="4404047" cy="404157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D076F42-266B-3A44-A852-7E31DB8D2C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6" t="20723" r="29226" b="539"/>
          <a:stretch/>
        </p:blipFill>
        <p:spPr>
          <a:xfrm>
            <a:off x="12717535" y="-62155"/>
            <a:ext cx="4250553" cy="446479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F44A823-E978-C348-BE17-FC62BCB5AA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91" y="22530"/>
            <a:ext cx="3481448" cy="3995104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775B8BBC-52D5-8647-ADF7-257BDDECE81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14332" b="8619"/>
          <a:stretch/>
        </p:blipFill>
        <p:spPr>
          <a:xfrm>
            <a:off x="3470548" y="3960628"/>
            <a:ext cx="3732941" cy="436849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4FF3DA1-4B2D-EB4F-A3BF-F62322EA1A2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"/>
          <a:stretch/>
        </p:blipFill>
        <p:spPr>
          <a:xfrm>
            <a:off x="13227278" y="3960628"/>
            <a:ext cx="3742312" cy="439797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2F33495-2673-884A-B135-4055EC93CA1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4080" r="10170" b="23422"/>
          <a:stretch/>
        </p:blipFill>
        <p:spPr>
          <a:xfrm>
            <a:off x="7203373" y="3964802"/>
            <a:ext cx="3422571" cy="4393799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5D5871D-164B-AE4B-8EE9-AC273B60A99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3" r="13392" b="15968"/>
          <a:stretch/>
        </p:blipFill>
        <p:spPr>
          <a:xfrm>
            <a:off x="8173393" y="8358601"/>
            <a:ext cx="4657828" cy="4022783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45A4FA97-E4B8-EB41-8822-3D0C8360F7B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719" r="18156" b="17864"/>
          <a:stretch/>
        </p:blipFill>
        <p:spPr>
          <a:xfrm>
            <a:off x="10635144" y="3960628"/>
            <a:ext cx="2857749" cy="4397973"/>
          </a:xfrm>
          <a:prstGeom prst="rect">
            <a:avLst/>
          </a:prstGeom>
        </p:spPr>
      </p:pic>
      <p:grpSp>
        <p:nvGrpSpPr>
          <p:cNvPr id="207" name="Grupo"/>
          <p:cNvGrpSpPr/>
          <p:nvPr/>
        </p:nvGrpSpPr>
        <p:grpSpPr>
          <a:xfrm>
            <a:off x="13292630" y="10814747"/>
            <a:ext cx="3678460" cy="2901253"/>
            <a:chOff x="0" y="0"/>
            <a:chExt cx="3678459" cy="2901251"/>
          </a:xfrm>
        </p:grpSpPr>
        <p:pic>
          <p:nvPicPr>
            <p:cNvPr id="205" name="Group 174" descr="Group 174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Imagen 1" descr="Imagen 1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7266945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5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8F4FAE-B81A-7C47-8E8E-03D59641F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/>
          <a:stretch/>
        </p:blipFill>
        <p:spPr>
          <a:xfrm>
            <a:off x="13561572" y="0"/>
            <a:ext cx="10822428" cy="13716000"/>
          </a:xfrm>
          <a:prstGeom prst="rect">
            <a:avLst/>
          </a:prstGeom>
        </p:spPr>
      </p:pic>
      <p:grpSp>
        <p:nvGrpSpPr>
          <p:cNvPr id="286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8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Encuentro">
            <a:extLst>
              <a:ext uri="{FF2B5EF4-FFF2-40B4-BE49-F238E27FC236}">
                <a16:creationId xmlns:a16="http://schemas.microsoft.com/office/drawing/2014/main" id="{F5F05102-6D97-DD47-9807-75F9C655265E}"/>
              </a:ext>
            </a:extLst>
          </p:cNvPr>
          <p:cNvSpPr txBox="1"/>
          <p:nvPr/>
        </p:nvSpPr>
        <p:spPr>
          <a:xfrm>
            <a:off x="639115" y="1772588"/>
            <a:ext cx="11725163" cy="718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 lnSpcReduction="10000"/>
          </a:bodyPr>
          <a:lstStyle>
            <a:lvl1pPr>
              <a:lnSpc>
                <a:spcPct val="80000"/>
              </a:lnSpc>
              <a:spcBef>
                <a:spcPts val="0"/>
              </a:spcBef>
              <a:defRPr sz="11600" b="1" spc="-232">
                <a:solidFill>
                  <a:srgbClr val="FFFFFF"/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es-ES" dirty="0"/>
              <a:t>Sentir y comentar una frustración y una alegría que tengo hoy.</a:t>
            </a:r>
            <a:r>
              <a:rPr lang="es-CO" sz="13800" dirty="0"/>
              <a:t> </a:t>
            </a:r>
          </a:p>
          <a:p>
            <a:pPr>
              <a:lnSpc>
                <a:spcPct val="110000"/>
              </a:lnSpc>
            </a:pPr>
            <a:endParaRPr lang="es-CO" sz="13800" dirty="0"/>
          </a:p>
          <a:p>
            <a:pPr>
              <a:lnSpc>
                <a:spcPct val="110000"/>
              </a:lnSpc>
            </a:pPr>
            <a:endParaRPr lang="es-CO" sz="13800" dirty="0"/>
          </a:p>
        </p:txBody>
      </p:sp>
    </p:spTree>
    <p:extLst>
      <p:ext uri="{BB962C8B-B14F-4D97-AF65-F5344CB8AC3E}">
        <p14:creationId xmlns:p14="http://schemas.microsoft.com/office/powerpoint/2010/main" val="39773782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Encuentro"/>
          <p:cNvSpPr txBox="1">
            <a:spLocks noGrp="1"/>
          </p:cNvSpPr>
          <p:nvPr>
            <p:ph type="ctrTitle"/>
          </p:nvPr>
        </p:nvSpPr>
        <p:spPr>
          <a:xfrm>
            <a:off x="1096768" y="5593639"/>
            <a:ext cx="20812256" cy="1699169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LO QUE NOS MOTIVÓ </a:t>
            </a:r>
            <a:endParaRPr sz="11300" dirty="0"/>
          </a:p>
        </p:txBody>
      </p:sp>
      <p:grpSp>
        <p:nvGrpSpPr>
          <p:cNvPr id="280" name="Grupo"/>
          <p:cNvGrpSpPr/>
          <p:nvPr/>
        </p:nvGrpSpPr>
        <p:grpSpPr>
          <a:xfrm>
            <a:off x="20716670" y="10827358"/>
            <a:ext cx="3678458" cy="2901251"/>
            <a:chOff x="0" y="0"/>
            <a:chExt cx="3678457" cy="2901249"/>
          </a:xfrm>
        </p:grpSpPr>
        <p:pic>
          <p:nvPicPr>
            <p:cNvPr id="27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678458" cy="29012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2"/>
              <a:ext cx="1415121" cy="1154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7816078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3186</TotalTime>
  <Words>312</Words>
  <Application>Microsoft Macintosh PowerPoint</Application>
  <PresentationFormat>Personalizado</PresentationFormat>
  <Paragraphs>42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Helvetica Light</vt:lpstr>
      <vt:lpstr>Helvetica Neue</vt:lpstr>
      <vt:lpstr>Helvetica Neue Medium</vt:lpstr>
      <vt:lpstr>21_BasicWhite</vt:lpstr>
      <vt:lpstr>Presentación de PowerPoint</vt:lpstr>
      <vt:lpstr>Presentación de PowerPoint</vt:lpstr>
      <vt:lpstr>CUARTO ENCUENTRO COONSPIRAMOS</vt:lpstr>
      <vt:lpstr>Objetivo de hoy… </vt:lpstr>
      <vt:lpstr>JAVI</vt:lpstr>
      <vt:lpstr>ENCONTRARNOS</vt:lpstr>
      <vt:lpstr>Presentación de PowerPoint</vt:lpstr>
      <vt:lpstr>Presentación de PowerPoint</vt:lpstr>
      <vt:lpstr>LO QUE NOS MOTIVÓ </vt:lpstr>
      <vt:lpstr>Presentación de PowerPoint</vt:lpstr>
      <vt:lpstr>Línea del tiempo (Padlet)</vt:lpstr>
      <vt:lpstr>LO QUE LOGRAMOS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 QUE APRENDIMOS Y PODEMOS SEGUIR APRENDIENDO</vt:lpstr>
      <vt:lpstr>Presentación de PowerPoint</vt:lpstr>
      <vt:lpstr>LO QUE SIGUE</vt:lpstr>
      <vt:lpstr>Presentación de PowerPoint</vt:lpstr>
      <vt:lpstr>Compartir espacios de encuentro periódico (Acompañarnos)  Consolidar el sistema para compartir secuencias de aprendizaje (Legarnos)  Implementar y retroalimentar secuencias de aprendizaje (Fortalecernos)</vt:lpstr>
      <vt:lpstr>¿Quieren invitar a alguien?  Proponemos  integrar personas de Fe y Alegría, de Flacsi, de Universidades, de Comparte, de Juventudes y Vocaciones, Radios…</vt:lpstr>
      <vt:lpstr>¿Cada cuánto nos podemos encontrar?   ¡Tenemos pendiente un encuentro presencial!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60</cp:revision>
  <dcterms:modified xsi:type="dcterms:W3CDTF">2021-03-05T14:38:47Z</dcterms:modified>
</cp:coreProperties>
</file>