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331" r:id="rId3"/>
    <p:sldId id="260" r:id="rId4"/>
    <p:sldId id="261" r:id="rId5"/>
    <p:sldId id="329" r:id="rId6"/>
    <p:sldId id="293" r:id="rId7"/>
    <p:sldId id="262" r:id="rId8"/>
    <p:sldId id="297" r:id="rId9"/>
    <p:sldId id="298" r:id="rId10"/>
    <p:sldId id="273" r:id="rId11"/>
    <p:sldId id="267" r:id="rId12"/>
    <p:sldId id="290" r:id="rId13"/>
    <p:sldId id="305" r:id="rId14"/>
    <p:sldId id="333" r:id="rId15"/>
    <p:sldId id="335" r:id="rId16"/>
    <p:sldId id="336" r:id="rId17"/>
    <p:sldId id="292" r:id="rId18"/>
    <p:sldId id="337" r:id="rId19"/>
    <p:sldId id="294" r:id="rId20"/>
    <p:sldId id="326" r:id="rId21"/>
    <p:sldId id="327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7"/>
    <p:restoredTop sz="94726"/>
  </p:normalViewPr>
  <p:slideViewPr>
    <p:cSldViewPr snapToGrid="0" snapToObjects="1">
      <p:cViewPr varScale="1">
        <p:scale>
          <a:sx n="39" d="100"/>
          <a:sy n="39" d="100"/>
        </p:scale>
        <p:origin x="19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 b="1"/>
            </a:lvl5pPr>
          </a:lstStyle>
          <a:p>
            <a:r>
              <a:t>Autor y fecha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defRPr sz="11600" spc="-232">
                <a:solidFill>
                  <a:srgbClr val="000000"/>
                </a:solidFill>
              </a:defRPr>
            </a:lvl1pPr>
          </a:lstStyle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Subtítulo de presentación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ión del hech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Información del hecho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 b="1"/>
            </a:lvl5pPr>
          </a:lstStyle>
          <a:p>
            <a:r>
              <a:t>Atribución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lIns="50800" tIns="50800" rIns="50800" bIns="50800"/>
          <a:lstStyle>
            <a:lvl1pPr marL="469900" indent="-300876">
              <a:spcBef>
                <a:spcPts val="0"/>
              </a:spcBef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“Frase celebre”</a:t>
            </a:r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n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n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n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o del título"/>
          <p:cNvSpPr txBox="1">
            <a:spLocks noGrp="1"/>
          </p:cNvSpPr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821530">
              <a:lnSpc>
                <a:spcPct val="100000"/>
              </a:lnSpc>
              <a:defRPr sz="11200" b="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50" name="Nivel de texto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3"/>
          </a:xfrm>
          <a:prstGeom prst="rect">
            <a:avLst/>
          </a:prstGeom>
        </p:spPr>
        <p:txBody>
          <a:bodyPr lIns="71436" tIns="71436" rIns="71436" bIns="71436" anchor="ctr"/>
          <a:lstStyle>
            <a:lvl1pPr marL="617361" indent="-617361" defTabSz="821530">
              <a:lnSpc>
                <a:spcPct val="100000"/>
              </a:lnSpc>
              <a:spcBef>
                <a:spcPts val="5900"/>
              </a:spcBef>
              <a:buSzPct val="75000"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0" indent="-617361" defTabSz="821530">
              <a:lnSpc>
                <a:spcPct val="100000"/>
              </a:lnSpc>
              <a:spcBef>
                <a:spcPts val="5900"/>
              </a:spcBef>
              <a:buSzPct val="75000"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0" indent="-617360" defTabSz="821530">
              <a:lnSpc>
                <a:spcPct val="100000"/>
              </a:lnSpc>
              <a:spcBef>
                <a:spcPts val="5900"/>
              </a:spcBef>
              <a:buSzPct val="75000"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0" indent="-617360" defTabSz="821530">
              <a:lnSpc>
                <a:spcPct val="100000"/>
              </a:lnSpc>
              <a:spcBef>
                <a:spcPts val="5900"/>
              </a:spcBef>
              <a:buSzPct val="75000"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0" indent="-617360" defTabSz="821530">
              <a:lnSpc>
                <a:spcPct val="100000"/>
              </a:lnSpc>
              <a:spcBef>
                <a:spcPts val="5900"/>
              </a:spcBef>
              <a:buSzPct val="75000"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5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ctr" defTabSz="82153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defRPr sz="11600" spc="-232">
                <a:solidFill>
                  <a:srgbClr val="000000"/>
                </a:solidFill>
              </a:defRPr>
            </a:lvl1pPr>
          </a:lstStyle>
          <a:p>
            <a:r>
              <a:t>Título de presentación</a:t>
            </a:r>
          </a:p>
        </p:txBody>
      </p:sp>
      <p:sp>
        <p:nvSpPr>
          <p:cNvPr id="2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 b="1"/>
            </a:lvl5pPr>
          </a:lstStyle>
          <a:p>
            <a:r>
              <a:t>Autor y fecha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sz="5500" b="1"/>
            </a:lvl1pPr>
          </a:lstStyle>
          <a:p>
            <a:r>
              <a:t>Subtítulo de presentación</a:t>
            </a:r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Título de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Título de diapositiva</a:t>
            </a:r>
          </a:p>
        </p:txBody>
      </p:sp>
      <p:sp>
        <p:nvSpPr>
          <p:cNvPr id="4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>
              <a:spcBef>
                <a:spcPts val="4500"/>
              </a:spcBef>
              <a:buSzPct val="123000"/>
              <a:buChar char="•"/>
            </a:lvl1pPr>
          </a:lstStyle>
          <a:p>
            <a:r>
              <a:t>Texto en viñeta de diapositiva</a:t>
            </a:r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 numCol="2" spcCol="1098550"/>
          <a:lstStyle>
            <a:lvl1pPr marL="609600" indent="-609600">
              <a:spcBef>
                <a:spcPts val="4500"/>
              </a:spcBef>
              <a:buSzPct val="123000"/>
              <a:buChar char="•"/>
            </a:lvl1pPr>
            <a:lvl2pPr marL="1219200" indent="-609600">
              <a:spcBef>
                <a:spcPts val="4500"/>
              </a:spcBef>
              <a:buSzPct val="123000"/>
              <a:buChar char="•"/>
            </a:lvl2pPr>
            <a:lvl3pPr marL="1828800" indent="-609600">
              <a:spcBef>
                <a:spcPts val="4500"/>
              </a:spcBef>
              <a:buSzPct val="123000"/>
              <a:buChar char="•"/>
            </a:lvl3pPr>
            <a:lvl4pPr marL="2438400" indent="-609600">
              <a:spcBef>
                <a:spcPts val="4500"/>
              </a:spcBef>
              <a:buSzPct val="123000"/>
              <a:buChar char="•"/>
            </a:lvl4pPr>
            <a:lvl5pPr marL="3048000" indent="-609600">
              <a:spcBef>
                <a:spcPts val="4500"/>
              </a:spcBef>
              <a:buSzPct val="123000"/>
              <a:buChar char="•"/>
            </a:lvl5pPr>
          </a:lstStyle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>
              <a:spcBef>
                <a:spcPts val="4500"/>
              </a:spcBef>
              <a:buSzPct val="123000"/>
              <a:buChar char="•"/>
            </a:lvl1pPr>
          </a:lstStyle>
          <a:p>
            <a:r>
              <a:t>Texto en viñeta de diapositiva</a:t>
            </a:r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Título de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80000"/>
              </a:lnSpc>
              <a:defRPr sz="11600" b="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Título de diapositiva</a:t>
            </a:r>
          </a:p>
        </p:txBody>
      </p:sp>
      <p:sp>
        <p:nvSpPr>
          <p:cNvPr id="80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Título de agenda</a:t>
            </a:r>
          </a:p>
        </p:txBody>
      </p:sp>
      <p:sp>
        <p:nvSpPr>
          <p:cNvPr id="89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5pPr>
          </a:lstStyle>
          <a:p>
            <a:r>
              <a:t>Subtítulo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defRPr sz="5500" spc="-99"/>
            </a:lvl1pPr>
          </a:lstStyle>
          <a:p>
            <a:r>
              <a:t>Temas de agenda</a:t>
            </a:r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1676400" y="730259"/>
            <a:ext cx="21031200" cy="265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1676400" y="3651251"/>
            <a:ext cx="21031200" cy="870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287272" y="12863484"/>
            <a:ext cx="420189" cy="428316"/>
          </a:xfrm>
          <a:prstGeom prst="rect">
            <a:avLst/>
          </a:prstGeom>
          <a:ln w="12700">
            <a:miter lim="400000"/>
          </a:ln>
        </p:spPr>
        <p:txBody>
          <a:bodyPr wrap="none" lIns="34275" tIns="34275" rIns="34275" bIns="34275" anchor="ctr">
            <a:spAutoFit/>
          </a:bodyPr>
          <a:lstStyle>
            <a:lvl1pPr algn="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7" marR="0" indent="0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7" marR="0" indent="1219214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09607" marR="0" indent="2438430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609607" marR="0" indent="3657644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609607" marR="0" indent="4876859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609607" marR="0" indent="6096074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609607" marR="0" indent="7315291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609607" marR="0" indent="8534506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609607" marR="0" indent="9753721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21134"/>
            <a:ext cx="24384000" cy="5473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AD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26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9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600" b="1" spc="-3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CAFÉ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11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4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600" b="1" spc="-3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BEATRIZ Y MARILÚ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63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6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600" b="1" spc="-300">
                <a:solidFill>
                  <a:srgbClr val="FFFFFF"/>
                </a:solidFill>
              </a:defRPr>
            </a:lvl1pPr>
          </a:lstStyle>
          <a:p>
            <a:r>
              <a:t>NATY Y LUIS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439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2" name="Imagen 2" descr="Imagen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-2"/>
            <a:ext cx="18288000" cy="13710777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Encuentro"/>
          <p:cNvSpPr txBox="1"/>
          <p:nvPr/>
        </p:nvSpPr>
        <p:spPr>
          <a:xfrm>
            <a:off x="1279770" y="10863567"/>
            <a:ext cx="21276128" cy="301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3900" b="1" spc="-3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Para seguir tejiendo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Encuentro"/>
          <p:cNvSpPr txBox="1">
            <a:spLocks noGrp="1"/>
          </p:cNvSpPr>
          <p:nvPr>
            <p:ph type="title"/>
          </p:nvPr>
        </p:nvSpPr>
        <p:spPr>
          <a:xfrm>
            <a:off x="498935" y="3890562"/>
            <a:ext cx="22834088" cy="411008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s-CO" sz="8000" dirty="0">
                <a:solidFill>
                  <a:schemeClr val="bg1"/>
                </a:solidFill>
              </a:rPr>
              <a:t>La Red Jesuita con Migrantes lanza una campaña llamada #MigrarHaciaLoExtraordinario, enfocada a celebrar el día internacional del migrante el próximo 18 de Diciembre 2020.</a:t>
            </a:r>
          </a:p>
        </p:txBody>
      </p:sp>
      <p:grpSp>
        <p:nvGrpSpPr>
          <p:cNvPr id="257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255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063627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63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Rectángulo 13">
            <a:extLst>
              <a:ext uri="{FF2B5EF4-FFF2-40B4-BE49-F238E27FC236}">
                <a16:creationId xmlns:a16="http://schemas.microsoft.com/office/drawing/2014/main" id="{4F37EC88-3523-A942-A0B4-4096776D1234}"/>
              </a:ext>
            </a:extLst>
          </p:cNvPr>
          <p:cNvSpPr txBox="1"/>
          <p:nvPr/>
        </p:nvSpPr>
        <p:spPr>
          <a:xfrm>
            <a:off x="542413" y="711760"/>
            <a:ext cx="14349244" cy="11749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00000"/>
              </a:lnSpc>
            </a:pPr>
            <a:r>
              <a:rPr lang="es-CO" sz="7200" b="1" dirty="0">
                <a:solidFill>
                  <a:schemeClr val="bg1"/>
                </a:solidFill>
              </a:rPr>
              <a:t>En 2020 la crisis generada por la Pandemia dejó en evidencia las inmensas desigualdades que existen en el planeta.</a:t>
            </a:r>
          </a:p>
          <a:p>
            <a:pPr>
              <a:lnSpc>
                <a:spcPct val="100000"/>
              </a:lnSpc>
            </a:pPr>
            <a:r>
              <a:rPr lang="es-CO" sz="7200" b="1" dirty="0">
                <a:solidFill>
                  <a:schemeClr val="bg1"/>
                </a:solidFill>
              </a:rPr>
              <a:t>La pobreza, la violencia, la crisis de las democracias, el modelo de desarrollo que atenta contra la casa común forman parte estructural de esa normalidad que algunos anhelan</a:t>
            </a:r>
          </a:p>
        </p:txBody>
      </p:sp>
    </p:spTree>
    <p:extLst>
      <p:ext uri="{BB962C8B-B14F-4D97-AF65-F5344CB8AC3E}">
        <p14:creationId xmlns:p14="http://schemas.microsoft.com/office/powerpoint/2010/main" val="159802555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406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Rectángulo 13">
            <a:extLst>
              <a:ext uri="{FF2B5EF4-FFF2-40B4-BE49-F238E27FC236}">
                <a16:creationId xmlns:a16="http://schemas.microsoft.com/office/drawing/2014/main" id="{189A42B7-DD67-4C40-B0C1-FB28AC2EEAC8}"/>
              </a:ext>
            </a:extLst>
          </p:cNvPr>
          <p:cNvSpPr txBox="1"/>
          <p:nvPr/>
        </p:nvSpPr>
        <p:spPr>
          <a:xfrm>
            <a:off x="542413" y="711760"/>
            <a:ext cx="14349244" cy="11638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s-CO" sz="7200" b="1" dirty="0">
                <a:solidFill>
                  <a:schemeClr val="bg1"/>
                </a:solidFill>
              </a:rPr>
              <a:t>Reconocemos la oportunidad de proponer un mundo nuevo incluyente y que se base en el reconocimiento pleno de la dignidad y los derechos humanos.</a:t>
            </a:r>
          </a:p>
          <a:p>
            <a:r>
              <a:rPr lang="es-CO" sz="7200" b="1" dirty="0">
                <a:solidFill>
                  <a:schemeClr val="bg1"/>
                </a:solidFill>
              </a:rPr>
              <a:t>Necesitamos de cada una y cada uno, de la humanidad entera, para imaginar juntos lo extraordinario y migrar hacia ello sin dejar a nadie atrás</a:t>
            </a:r>
          </a:p>
        </p:txBody>
      </p:sp>
    </p:spTree>
    <p:extLst>
      <p:ext uri="{BB962C8B-B14F-4D97-AF65-F5344CB8AC3E}">
        <p14:creationId xmlns:p14="http://schemas.microsoft.com/office/powerpoint/2010/main" val="73437651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Marcador de contenido 3" descr="Marcador de contenido 3"/>
          <p:cNvPicPr>
            <a:picLocks noChangeAspect="1"/>
          </p:cNvPicPr>
          <p:nvPr/>
        </p:nvPicPr>
        <p:blipFill>
          <a:blip r:embed="rId2">
            <a:extLst/>
          </a:blip>
          <a:srcRect t="5133" b="5131"/>
          <a:stretch>
            <a:fillRect/>
          </a:stretch>
        </p:blipFill>
        <p:spPr>
          <a:xfrm>
            <a:off x="12241747" y="-40954"/>
            <a:ext cx="12153383" cy="137569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5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73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Encuentro"/>
          <p:cNvSpPr txBox="1"/>
          <p:nvPr/>
        </p:nvSpPr>
        <p:spPr>
          <a:xfrm>
            <a:off x="475486" y="9448800"/>
            <a:ext cx="22994113" cy="3499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lang="es-CO" sz="11500" b="1" dirty="0">
                <a:solidFill>
                  <a:schemeClr val="bg1"/>
                </a:solidFill>
              </a:rPr>
              <a:t>¿Quieres #MigrarHaciaLoExtraordinario?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58A8F8E-8973-0144-9C55-84728A68C78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5" y="0"/>
            <a:ext cx="188976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153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7" name="Rectángulo"/>
          <p:cNvSpPr/>
          <p:nvPr/>
        </p:nvSpPr>
        <p:spPr>
          <a:xfrm>
            <a:off x="-3" y="2821988"/>
            <a:ext cx="24384004" cy="2757585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8" name="Rectángulo"/>
          <p:cNvSpPr/>
          <p:nvPr/>
        </p:nvSpPr>
        <p:spPr>
          <a:xfrm>
            <a:off x="0" y="5439974"/>
            <a:ext cx="24384000" cy="2583707"/>
          </a:xfrm>
          <a:prstGeom prst="rect">
            <a:avLst/>
          </a:prstGeom>
          <a:solidFill>
            <a:srgbClr val="11AD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9" name="Rectángulo"/>
          <p:cNvSpPr/>
          <p:nvPr/>
        </p:nvSpPr>
        <p:spPr>
          <a:xfrm>
            <a:off x="-1" y="8023680"/>
            <a:ext cx="24395132" cy="2739670"/>
          </a:xfrm>
          <a:prstGeom prst="rect">
            <a:avLst/>
          </a:prstGeom>
          <a:solidFill>
            <a:srgbClr val="6B6B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0" name="Rectángulo"/>
          <p:cNvSpPr/>
          <p:nvPr/>
        </p:nvSpPr>
        <p:spPr>
          <a:xfrm>
            <a:off x="-1" y="0"/>
            <a:ext cx="24395132" cy="286064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2" name="Subtítulo de presentación"/>
          <p:cNvSpPr txBox="1"/>
          <p:nvPr/>
        </p:nvSpPr>
        <p:spPr>
          <a:xfrm>
            <a:off x="654461" y="3502969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8800" b="1">
                <a:solidFill>
                  <a:srgbClr val="FFFFFF"/>
                </a:solidFill>
              </a:defRPr>
            </a:lvl1pPr>
          </a:lstStyle>
          <a:p>
            <a:r>
              <a:rPr lang="es-ES" sz="7200" dirty="0"/>
              <a:t>1. Sumar su voz de manera personal</a:t>
            </a:r>
            <a:endParaRPr sz="7200" dirty="0"/>
          </a:p>
        </p:txBody>
      </p:sp>
      <p:sp>
        <p:nvSpPr>
          <p:cNvPr id="393" name="Subtítulo de presentación"/>
          <p:cNvSpPr txBox="1"/>
          <p:nvPr/>
        </p:nvSpPr>
        <p:spPr>
          <a:xfrm>
            <a:off x="654461" y="6150683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600" b="1">
                <a:solidFill>
                  <a:srgbClr val="FFFFFF"/>
                </a:solidFill>
              </a:defRPr>
            </a:lvl1pPr>
          </a:lstStyle>
          <a:p>
            <a:r>
              <a:rPr lang="es-ES" sz="7200" dirty="0"/>
              <a:t>2. Invitar a una persona joven a un encuentro</a:t>
            </a:r>
            <a:endParaRPr sz="7200" dirty="0"/>
          </a:p>
        </p:txBody>
      </p:sp>
      <p:sp>
        <p:nvSpPr>
          <p:cNvPr id="394" name="Subtítulo de presentación"/>
          <p:cNvSpPr txBox="1"/>
          <p:nvPr/>
        </p:nvSpPr>
        <p:spPr>
          <a:xfrm>
            <a:off x="629061" y="8798397"/>
            <a:ext cx="23014710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600" b="1">
                <a:solidFill>
                  <a:srgbClr val="FFFFFF"/>
                </a:solidFill>
              </a:defRPr>
            </a:lvl1pPr>
          </a:lstStyle>
          <a:p>
            <a:r>
              <a:rPr lang="es-ES" sz="7200" dirty="0"/>
              <a:t>3. Ser anfitrionas del Encuentro de Acompañantes</a:t>
            </a:r>
            <a:endParaRPr sz="7200" dirty="0"/>
          </a:p>
        </p:txBody>
      </p:sp>
      <p:sp>
        <p:nvSpPr>
          <p:cNvPr id="13" name="Subtítulo de presentación">
            <a:extLst>
              <a:ext uri="{FF2B5EF4-FFF2-40B4-BE49-F238E27FC236}">
                <a16:creationId xmlns:a16="http://schemas.microsoft.com/office/drawing/2014/main" id="{3E2A8047-24E6-8847-A8ED-248C646288A2}"/>
              </a:ext>
            </a:extLst>
          </p:cNvPr>
          <p:cNvSpPr txBox="1"/>
          <p:nvPr/>
        </p:nvSpPr>
        <p:spPr>
          <a:xfrm>
            <a:off x="629061" y="11386197"/>
            <a:ext cx="23014710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600" b="1">
                <a:solidFill>
                  <a:srgbClr val="FFFFFF"/>
                </a:solidFill>
              </a:defRPr>
            </a:lvl1pPr>
          </a:lstStyle>
          <a:p>
            <a:r>
              <a:rPr lang="es-ES" sz="7200" dirty="0"/>
              <a:t>4. Festival Tantos Somos, Somos </a:t>
            </a:r>
            <a:r>
              <a:rPr lang="es-ES" sz="7200" dirty="0" err="1"/>
              <a:t>Um</a:t>
            </a:r>
            <a:endParaRPr sz="7200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2" descr="Imagen 2">
            <a:extLst>
              <a:ext uri="{FF2B5EF4-FFF2-40B4-BE49-F238E27FC236}">
                <a16:creationId xmlns:a16="http://schemas.microsoft.com/office/drawing/2014/main" id="{DCED21DF-6937-AD46-AD1F-9D94CFE70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5466" y="13899355"/>
            <a:ext cx="7092618" cy="1592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8155CE-43A9-E347-ABBF-24E379C328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b="10251"/>
          <a:stretch/>
        </p:blipFill>
        <p:spPr>
          <a:xfrm rot="16200000">
            <a:off x="-534617" y="4420384"/>
            <a:ext cx="4539782" cy="34705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AFFEF3A-F47F-414A-9E88-EB44AF2F08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5219" r="13275" b="5712"/>
          <a:stretch/>
        </p:blipFill>
        <p:spPr>
          <a:xfrm>
            <a:off x="3555466" y="8249927"/>
            <a:ext cx="4618005" cy="41207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4B31002-527E-914E-A1C4-0BC5F94971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3"/>
          <a:stretch/>
        </p:blipFill>
        <p:spPr>
          <a:xfrm>
            <a:off x="-3857" y="8318940"/>
            <a:ext cx="3559323" cy="405176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C4E4091-8CE7-2B44-934D-71DDE5D133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" r="5209"/>
          <a:stretch/>
        </p:blipFill>
        <p:spPr>
          <a:xfrm rot="16200000">
            <a:off x="9475168" y="655719"/>
            <a:ext cx="4042732" cy="267725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B318C98-2F6C-8542-B105-BC9B686E2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81" y="-86269"/>
            <a:ext cx="3070078" cy="410198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0EC55B7-98E9-7C4D-8BF7-D759DA5B22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7" r="20406"/>
          <a:stretch/>
        </p:blipFill>
        <p:spPr>
          <a:xfrm>
            <a:off x="6458393" y="22530"/>
            <a:ext cx="3746090" cy="39380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0A97B87-7EA4-984D-92A1-4A72210AA0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 r="20586"/>
          <a:stretch/>
        </p:blipFill>
        <p:spPr>
          <a:xfrm>
            <a:off x="12564041" y="8329125"/>
            <a:ext cx="4404047" cy="404157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D076F42-266B-3A44-A852-7E31DB8D2C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6" t="20723" r="29226" b="539"/>
          <a:stretch/>
        </p:blipFill>
        <p:spPr>
          <a:xfrm>
            <a:off x="12717535" y="-62155"/>
            <a:ext cx="4250553" cy="446479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F44A823-E978-C348-BE17-FC62BCB5AA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91" y="22530"/>
            <a:ext cx="3481448" cy="399510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75B8BBC-52D5-8647-ADF7-257BDDECE8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14332" b="8619"/>
          <a:stretch/>
        </p:blipFill>
        <p:spPr>
          <a:xfrm>
            <a:off x="3470548" y="3960628"/>
            <a:ext cx="3732941" cy="436849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4FF3DA1-4B2D-EB4F-A3BF-F62322EA1A2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"/>
          <a:stretch/>
        </p:blipFill>
        <p:spPr>
          <a:xfrm>
            <a:off x="13227278" y="3960628"/>
            <a:ext cx="3742312" cy="439797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2F33495-2673-884A-B135-4055EC93CA1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4080" r="10170" b="23422"/>
          <a:stretch/>
        </p:blipFill>
        <p:spPr>
          <a:xfrm>
            <a:off x="7203373" y="3964802"/>
            <a:ext cx="3422571" cy="4393799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5D5871D-164B-AE4B-8EE9-AC273B60A99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3" r="13392" b="15968"/>
          <a:stretch/>
        </p:blipFill>
        <p:spPr>
          <a:xfrm>
            <a:off x="8173393" y="8358601"/>
            <a:ext cx="4657828" cy="4022783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45A4FA97-E4B8-EB41-8822-3D0C8360F7B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719" r="18156" b="17864"/>
          <a:stretch/>
        </p:blipFill>
        <p:spPr>
          <a:xfrm>
            <a:off x="10635144" y="3960628"/>
            <a:ext cx="2857749" cy="4397973"/>
          </a:xfrm>
          <a:prstGeom prst="rect">
            <a:avLst/>
          </a:prstGeom>
        </p:spPr>
      </p:pic>
      <p:grpSp>
        <p:nvGrpSpPr>
          <p:cNvPr id="207" name="Grupo"/>
          <p:cNvGrpSpPr/>
          <p:nvPr/>
        </p:nvGrpSpPr>
        <p:grpSpPr>
          <a:xfrm>
            <a:off x="13292630" y="10814747"/>
            <a:ext cx="3678460" cy="2901253"/>
            <a:chOff x="0" y="0"/>
            <a:chExt cx="3678459" cy="2901251"/>
          </a:xfrm>
        </p:grpSpPr>
        <p:pic>
          <p:nvPicPr>
            <p:cNvPr id="205" name="Group 174" descr="Group 174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Imagen 1" descr="Imagen 1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" name="Imagen 41">
            <a:extLst>
              <a:ext uri="{FF2B5EF4-FFF2-40B4-BE49-F238E27FC236}">
                <a16:creationId xmlns:a16="http://schemas.microsoft.com/office/drawing/2014/main" id="{CA994E34-AE56-0B40-91C7-8BC4EFFA6A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766" y="12370701"/>
            <a:ext cx="6147600" cy="138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021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AD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55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192FDF19-13A1-6C4F-8B37-B1717EACD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1169877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559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2" name="Encuentro"/>
          <p:cNvSpPr txBox="1"/>
          <p:nvPr/>
        </p:nvSpPr>
        <p:spPr>
          <a:xfrm>
            <a:off x="1206495" y="4935270"/>
            <a:ext cx="22834088" cy="1699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1901903">
              <a:lnSpc>
                <a:spcPct val="72000"/>
              </a:lnSpc>
              <a:spcBef>
                <a:spcPts val="0"/>
              </a:spcBef>
              <a:defRPr sz="10530" b="1" spc="-233">
                <a:solidFill>
                  <a:srgbClr val="FFFFFF"/>
                </a:solidFill>
              </a:defRPr>
            </a:lvl1pPr>
          </a:lstStyle>
          <a:p>
            <a:r>
              <a:t>MUCHAS GRACIAS</a:t>
            </a:r>
          </a:p>
        </p:txBody>
      </p:sp>
      <p:sp>
        <p:nvSpPr>
          <p:cNvPr id="563" name="Subtítulo de presentación"/>
          <p:cNvSpPr txBox="1"/>
          <p:nvPr/>
        </p:nvSpPr>
        <p:spPr>
          <a:xfrm>
            <a:off x="1201340" y="7225282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600" b="1">
                <a:solidFill>
                  <a:srgbClr val="FFFFFF"/>
                </a:solidFill>
              </a:defRPr>
            </a:lvl1pPr>
          </a:lstStyle>
          <a:p>
            <a:r>
              <a:t>Red Jesuita con Migrantes Latinoamérica y el Caribe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21134"/>
            <a:ext cx="24384000" cy="5473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1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Autor y fecha"/>
          <p:cNvSpPr txBox="1">
            <a:spLocks noGrp="1"/>
          </p:cNvSpPr>
          <p:nvPr>
            <p:ph type="body" sz="quarter" idx="1"/>
          </p:nvPr>
        </p:nvSpPr>
        <p:spPr>
          <a:xfrm>
            <a:off x="1206499" y="10865460"/>
            <a:ext cx="21971002" cy="792803"/>
          </a:xfrm>
          <a:prstGeom prst="rect">
            <a:avLst/>
          </a:prstGeom>
        </p:spPr>
        <p:txBody>
          <a:bodyPr/>
          <a:lstStyle>
            <a:lvl1pPr defTabSz="800735">
              <a:lnSpc>
                <a:spcPct val="90000"/>
              </a:lnSpc>
              <a:defRPr sz="4656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Octubre 29 </a:t>
            </a:r>
            <a:r>
              <a:rPr dirty="0"/>
              <a:t>- 2020</a:t>
            </a:r>
          </a:p>
        </p:txBody>
      </p:sp>
      <p:sp>
        <p:nvSpPr>
          <p:cNvPr id="253" name="Encuentro"/>
          <p:cNvSpPr txBox="1">
            <a:spLocks noGrp="1"/>
          </p:cNvSpPr>
          <p:nvPr>
            <p:ph type="title"/>
          </p:nvPr>
        </p:nvSpPr>
        <p:spPr>
          <a:xfrm>
            <a:off x="1176149" y="1577145"/>
            <a:ext cx="22834088" cy="4110082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s-ES" dirty="0">
                <a:solidFill>
                  <a:schemeClr val="bg1"/>
                </a:solidFill>
              </a:rPr>
              <a:t>TERCER ENCUENTRO COONSPIRAMOS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54" name="Subtítulo de presentación"/>
          <p:cNvSpPr txBox="1"/>
          <p:nvPr/>
        </p:nvSpPr>
        <p:spPr>
          <a:xfrm>
            <a:off x="1206499" y="9214239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 b="1">
                <a:solidFill>
                  <a:srgbClr val="FFFFFF"/>
                </a:solidFill>
              </a:defRPr>
            </a:lvl1pPr>
          </a:lstStyle>
          <a:p>
            <a:r>
              <a:rPr dirty="0"/>
              <a:t>Red </a:t>
            </a:r>
            <a:r>
              <a:rPr dirty="0" err="1"/>
              <a:t>Jesuita</a:t>
            </a:r>
            <a:r>
              <a:rPr dirty="0"/>
              <a:t> con </a:t>
            </a:r>
            <a:r>
              <a:rPr dirty="0" err="1"/>
              <a:t>Migrantes</a:t>
            </a:r>
            <a:endParaRPr dirty="0"/>
          </a:p>
        </p:txBody>
      </p:sp>
      <p:grpSp>
        <p:nvGrpSpPr>
          <p:cNvPr id="257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255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Encuentro"/>
          <p:cNvSpPr txBox="1">
            <a:spLocks noGrp="1"/>
          </p:cNvSpPr>
          <p:nvPr>
            <p:ph type="title"/>
          </p:nvPr>
        </p:nvSpPr>
        <p:spPr>
          <a:xfrm>
            <a:off x="498935" y="3890562"/>
            <a:ext cx="22834088" cy="4110082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ES" dirty="0">
                <a:solidFill>
                  <a:schemeClr val="bg1"/>
                </a:solidFill>
              </a:rPr>
              <a:t>Seguir avanzando en la construcción de una comunidad de saberes, prácticas y aprendizajes.</a:t>
            </a:r>
            <a:endParaRPr lang="es-CO" dirty="0">
              <a:solidFill>
                <a:schemeClr val="bg1"/>
              </a:solidFill>
            </a:endParaRPr>
          </a:p>
        </p:txBody>
      </p:sp>
      <p:grpSp>
        <p:nvGrpSpPr>
          <p:cNvPr id="257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255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669091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AD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rcRect t="15543"/>
          <a:stretch>
            <a:fillRect/>
          </a:stretch>
        </p:blipFill>
        <p:spPr>
          <a:xfrm>
            <a:off x="13561572" y="-1"/>
            <a:ext cx="10822428" cy="13716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1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79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2" name="Encuentro"/>
          <p:cNvSpPr txBox="1"/>
          <p:nvPr/>
        </p:nvSpPr>
        <p:spPr>
          <a:xfrm>
            <a:off x="319670" y="1819413"/>
            <a:ext cx="23013352" cy="718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defTabSz="1682453">
              <a:lnSpc>
                <a:spcPct val="100000"/>
              </a:lnSpc>
              <a:spcBef>
                <a:spcPts val="0"/>
              </a:spcBef>
              <a:defRPr sz="7935" b="1" spc="-207">
                <a:solidFill>
                  <a:srgbClr val="FFFFFF"/>
                </a:solidFill>
              </a:defRPr>
            </a:pPr>
            <a:r>
              <a:rPr lang="es-CO" sz="11500" b="1" dirty="0"/>
              <a:t>¿Cómo llego hoy </a:t>
            </a:r>
          </a:p>
          <a:p>
            <a:pPr defTabSz="1682453">
              <a:lnSpc>
                <a:spcPct val="100000"/>
              </a:lnSpc>
              <a:spcBef>
                <a:spcPts val="0"/>
              </a:spcBef>
              <a:defRPr sz="7935" b="1" spc="-207">
                <a:solidFill>
                  <a:srgbClr val="FFFFFF"/>
                </a:solidFill>
              </a:defRPr>
            </a:pPr>
            <a:r>
              <a:rPr lang="es-CO" sz="11500" b="1" dirty="0"/>
              <a:t>a este encuentro? </a:t>
            </a:r>
            <a:endParaRPr sz="13800" spc="-160" dirty="0"/>
          </a:p>
          <a:p>
            <a:pPr defTabSz="1682453">
              <a:lnSpc>
                <a:spcPct val="100000"/>
              </a:lnSpc>
              <a:spcBef>
                <a:spcPts val="0"/>
              </a:spcBef>
              <a:defRPr sz="7935" b="1" spc="-160">
                <a:solidFill>
                  <a:srgbClr val="FFFFFF"/>
                </a:solidFill>
              </a:defRPr>
            </a:pPr>
            <a:endParaRPr sz="13800" spc="-16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92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Encuentro"/>
          <p:cNvSpPr txBox="1">
            <a:spLocks noGrp="1"/>
          </p:cNvSpPr>
          <p:nvPr>
            <p:ph type="title"/>
          </p:nvPr>
        </p:nvSpPr>
        <p:spPr>
          <a:xfrm>
            <a:off x="1206495" y="2574991"/>
            <a:ext cx="21971006" cy="4648202"/>
          </a:xfrm>
          <a:prstGeom prst="rect">
            <a:avLst/>
          </a:prstGeom>
        </p:spPr>
        <p:txBody>
          <a:bodyPr anchor="t"/>
          <a:lstStyle>
            <a:lvl1pPr>
              <a:defRPr spc="-300">
                <a:solidFill>
                  <a:srgbClr val="FFFFFF"/>
                </a:solidFill>
              </a:defRPr>
            </a:lvl1pPr>
          </a:lstStyle>
          <a:p>
            <a:r>
              <a:rPr dirty="0"/>
              <a:t>MOMENTOS </a:t>
            </a:r>
            <a:r>
              <a:rPr lang="es-ES" dirty="0"/>
              <a:t>PARA HOY</a:t>
            </a:r>
            <a:endParaRPr dirty="0"/>
          </a:p>
        </p:txBody>
      </p:sp>
      <p:sp>
        <p:nvSpPr>
          <p:cNvPr id="260" name="Rectángulo"/>
          <p:cNvSpPr/>
          <p:nvPr/>
        </p:nvSpPr>
        <p:spPr>
          <a:xfrm>
            <a:off x="-2" y="7399848"/>
            <a:ext cx="18572114" cy="1270002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1" name="Rectángulo"/>
          <p:cNvSpPr/>
          <p:nvPr/>
        </p:nvSpPr>
        <p:spPr>
          <a:xfrm>
            <a:off x="0" y="8999394"/>
            <a:ext cx="18572110" cy="1270002"/>
          </a:xfrm>
          <a:prstGeom prst="rect">
            <a:avLst/>
          </a:prstGeom>
          <a:solidFill>
            <a:srgbClr val="11AD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2" name="Rectángulo"/>
          <p:cNvSpPr/>
          <p:nvPr/>
        </p:nvSpPr>
        <p:spPr>
          <a:xfrm>
            <a:off x="1" y="10446052"/>
            <a:ext cx="18572110" cy="1270002"/>
          </a:xfrm>
          <a:prstGeom prst="rect">
            <a:avLst/>
          </a:prstGeom>
          <a:solidFill>
            <a:srgbClr val="00518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3" name="Momento 2"/>
          <p:cNvSpPr txBox="1"/>
          <p:nvPr/>
        </p:nvSpPr>
        <p:spPr>
          <a:xfrm>
            <a:off x="835019" y="10520328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dirty="0"/>
              <a:t>Participar en migrar hacia lo extraordinario</a:t>
            </a:r>
            <a:endParaRPr lang="es-CO" dirty="0"/>
          </a:p>
        </p:txBody>
      </p:sp>
      <p:grpSp>
        <p:nvGrpSpPr>
          <p:cNvPr id="266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26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7" name="Rectángulo"/>
          <p:cNvSpPr/>
          <p:nvPr/>
        </p:nvSpPr>
        <p:spPr>
          <a:xfrm>
            <a:off x="-1" y="5837744"/>
            <a:ext cx="18572114" cy="128728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8" name="Momento 2"/>
          <p:cNvSpPr txBox="1"/>
          <p:nvPr/>
        </p:nvSpPr>
        <p:spPr>
          <a:xfrm>
            <a:off x="835019" y="9139687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Socializar los avances de las compañeras de Tapachula </a:t>
            </a:r>
            <a:endParaRPr dirty="0"/>
          </a:p>
        </p:txBody>
      </p:sp>
      <p:sp>
        <p:nvSpPr>
          <p:cNvPr id="269" name="Momento 2"/>
          <p:cNvSpPr txBox="1"/>
          <p:nvPr/>
        </p:nvSpPr>
        <p:spPr>
          <a:xfrm>
            <a:off x="835019" y="7534312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dirty="0"/>
              <a:t>Profundizar en el enfoque de la interculturalidad</a:t>
            </a:r>
            <a:endParaRPr lang="es-CO" dirty="0"/>
          </a:p>
        </p:txBody>
      </p:sp>
      <p:sp>
        <p:nvSpPr>
          <p:cNvPr id="270" name="Momento 2"/>
          <p:cNvSpPr txBox="1"/>
          <p:nvPr/>
        </p:nvSpPr>
        <p:spPr>
          <a:xfrm>
            <a:off x="835019" y="5979446"/>
            <a:ext cx="17365618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5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dirty="0"/>
              <a:t>Encontrarnos nuevamente</a:t>
            </a:r>
            <a:endParaRPr lang="es-CO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3" animBg="1" advAuto="0"/>
      <p:bldP spid="261" grpId="5" animBg="1" advAuto="0"/>
      <p:bldP spid="262" grpId="7" animBg="1" advAuto="0"/>
      <p:bldP spid="263" grpId="8" animBg="1" advAuto="0"/>
      <p:bldP spid="267" grpId="1" animBg="1" advAuto="0"/>
      <p:bldP spid="268" grpId="6" animBg="1" advAuto="0"/>
      <p:bldP spid="269" grpId="4" animBg="1" advAuto="0"/>
      <p:bldP spid="270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406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9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11600" b="1" spc="-300">
                <a:solidFill>
                  <a:srgbClr val="FFFFFF"/>
                </a:solidFill>
              </a:defRPr>
            </a:lvl1pPr>
          </a:lstStyle>
          <a:p>
            <a:r>
              <a:t>TRINIDAD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250</Words>
  <Application>Microsoft Macintosh PowerPoint</Application>
  <PresentationFormat>Personalizado</PresentationFormat>
  <Paragraphs>28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Helvetica Light</vt:lpstr>
      <vt:lpstr>Helvetica Neue</vt:lpstr>
      <vt:lpstr>Helvetica Neue Medium</vt:lpstr>
      <vt:lpstr>21_BasicWhite</vt:lpstr>
      <vt:lpstr>Presentación de PowerPoint</vt:lpstr>
      <vt:lpstr>Presentación de PowerPoint</vt:lpstr>
      <vt:lpstr>Presentación de PowerPoint</vt:lpstr>
      <vt:lpstr>TERCER ENCUENTRO COONSPIRAMOS</vt:lpstr>
      <vt:lpstr>Seguir avanzando en la construcción de una comunidad de saberes, prácticas y aprendizajes.</vt:lpstr>
      <vt:lpstr>Presentación de PowerPoint</vt:lpstr>
      <vt:lpstr>MOMENTOS PARA HOY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Red Jesuita con Migrantes lanza una campaña llamada #MigrarHaciaLoExtraordinario, enfocada a celebrar el día internacional del migrante el próximo 18 de Diciembre 2020.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12</cp:revision>
  <dcterms:modified xsi:type="dcterms:W3CDTF">2021-03-04T01:51:44Z</dcterms:modified>
</cp:coreProperties>
</file>